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</p:sldMasterIdLst>
  <p:notesMasterIdLst>
    <p:notesMasterId r:id="rId6"/>
  </p:notesMasterIdLst>
  <p:sldIdLst>
    <p:sldId id="256" r:id="rId7"/>
    <p:sldId id="264" r:id="rId8"/>
    <p:sldId id="265" r:id="rId9"/>
    <p:sldId id="262" r:id="rId10"/>
    <p:sldId id="268" r:id="rId11"/>
    <p:sldId id="260" r:id="rId12"/>
    <p:sldId id="261" r:id="rId13"/>
    <p:sldId id="258" r:id="rId14"/>
    <p:sldId id="259" r:id="rId15"/>
    <p:sldId id="267" r:id="rId16"/>
    <p:sldId id="269" r:id="rId17"/>
    <p:sldId id="271" r:id="rId18"/>
    <p:sldId id="270" r:id="rId19"/>
    <p:sldId id="263" r:id="rId20"/>
    <p:sldId id="266" r:id="rId21"/>
  </p:sldIdLst>
  <p:sldSz cx="9144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628054930" val="982" rev64="64" revOS="4"/>
      <pr:smFileRevision xmlns:pr="smNativeData" dt="1628054930" val="101"/>
      <pr:guideOptions xmlns:pr="smNativeData" dt="1628054930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155" d="100"/>
          <a:sy n="155" d="100"/>
        </p:scale>
        <p:origin x="758" y="212"/>
      </p:cViewPr>
      <p:guideLst x="0" y="0"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38" d="100"/>
        <a:sy n="38" d="100"/>
      </p:scale>
      <p:origin x="0" y="0"/>
    </p:cViewPr>
  </p:sorterViewPr>
  <p:notesViewPr>
    <p:cSldViewPr snapToObjects="1" showGuides="1">
      <p:cViewPr>
        <p:scale>
          <a:sx n="155" d="100"/>
          <a:sy n="155" d="100"/>
        </p:scale>
        <p:origin x="758" y="212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drawings/_rels/vmlDrawing1.vml.rels><?xml version="1.0" encoding="UTF-8" standalone="yes" ?>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 ?>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 ?>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//////////8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/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AAAAADAqAADQAgAAEAAAACYAAAAIAAAA//////////8="/>
              </a:ext>
            </a:extLst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10349452-1CFD-6162-B38C-EA37DAC245BF}" type="datetime1">
              <a:t>7/8/2021</a:t>
            </a:fld>
          </a:p>
        </p:txBody>
      </p:sp>
      <p:sp>
        <p:nvSpPr>
          <p:cNvPr id="4" name="SlidePictur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BwAAOAQAACgjAABQGQAAEAAAACYAAAAIAAAA//////////8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/////8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cDUAAEgSAABAOAAAEAAAACYAAAAIAAAA//////////8="/>
              </a:ext>
            </a:extLst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cDUAADAqAABAOAAAEAAAACYAAAAIAAAA//////////8="/>
              </a:ext>
            </a:extLst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10349F24-6AFD-6169-B38C-9C3CD1C245C9}" type="slidenum">
              <a:t>3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/////w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AAAAADAqAADQAgAAEAAAACYAAAAIAAAA/////wAAAAA="/>
              </a:ext>
            </a:extLst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</p:sp>
      <p:sp>
        <p:nvSpPr>
          <p:cNvPr id="4" name="SlidePictur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BwAAOAQAACgjAABQGQAAEAAAACYAAAAIAAAA/////wAAAAA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wAAAAA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cDUAAEgSAABAOAAAEAAAACYAAAAIAAAA/////wAAAAA="/>
              </a:ext>
            </a:extLst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cDUAADAqAABAOAAAEAAAACYAAAAIAAAA/////wAAAAA="/>
              </a:ext>
            </a:extLst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/////w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AAAAADAqAADQAgAAEAAAACYAAAAIAAAA/////wAAAAA="/>
              </a:ext>
            </a:extLst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</p:sp>
      <p:sp>
        <p:nvSpPr>
          <p:cNvPr id="4" name="SlidePictur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BwAAOAQAACgjAABQGQAAEAAAACYAAAAIAAAA/////wAAAAA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wAAAAA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cDUAAEgSAABAOAAAEAAAACYAAAAIAAAA/////wAAAAA="/>
              </a:ext>
            </a:extLst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cDUAADAqAABAOAAAEAAAACYAAAAIAAAA/////wAAAAA="/>
              </a:ext>
            </a:extLst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/////w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AAAAADAqAADQAgAAEAAAACYAAAAIAAAA/////wAAAAA="/>
              </a:ext>
            </a:extLst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</p:sp>
      <p:sp>
        <p:nvSpPr>
          <p:cNvPr id="4" name="SlidePictur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BwAAOAQAACgjAABQGQAAEAAAACYAAAAIAAAA/////wAAAAA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wAAAAA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cDUAAEgSAABAOAAAEAAAACYAAAAIAAAA/////wAAAAA="/>
              </a:ext>
            </a:extLst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cDUAADAqAABAOAAAEAAAACYAAAAIAAAA/////wAAAAA="/>
              </a:ext>
            </a:extLst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Bv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/////w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Bv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AAAAADAqAADQAgAAEAAAACYAAAAIAAAA/////wAAAAA="/>
              </a:ext>
            </a:extLst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</p:sp>
      <p:sp>
        <p:nvSpPr>
          <p:cNvPr id="4" name="SlidePictur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Bv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BwAAOAQAACgjAABQGQAAEAAAACYAAAAIAAAA/////wAAAAA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Bv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wAAAAA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cDUAAEgSAABAOAAAEAAAACYAAAAIAAAA/////wAAAAA="/>
              </a:ext>
            </a:extLst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cDUAADAqAABAOAAAEAAAACYAAAAIAAAA/////wAAAAA="/>
              </a:ext>
            </a:extLst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Urk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/////w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AAAAADAqAADQAgAAEAAAACYAAAAIAAAA/////wAAAAA="/>
              </a:ext>
            </a:extLst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</p:sp>
      <p:sp>
        <p:nvSpPr>
          <p:cNvPr id="4" name="SlidePictur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+VBy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BwAAOAQAACgjAABQGQAAEAAAACYAAAAIAAAA/////wAAAAA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wAAAAA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cDUAAEgSAABAOAAAEAAAACYAAAAIAAAA/////wAAAAA="/>
              </a:ext>
            </a:extLst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cDUAADAqAABAOAAAEAAAACYAAAAIAAAA/////wAAAAA="/>
              </a:ext>
            </a:extLst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/////w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AAAAADAqAADQAgAAEAAAACYAAAAIAAAA/////wAAAAA="/>
              </a:ext>
            </a:extLst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</p:sp>
      <p:sp>
        <p:nvSpPr>
          <p:cNvPr id="4" name="SlidePictur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BwAAOAQAACgjAABQGQAAEAAAACYAAAAIAAAA/////wAAAAA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wAAAAA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cDUAAEgSAABAOAAAEAAAACYAAAAIAAAA/////wAAAAA="/>
              </a:ext>
            </a:extLst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cDUAADAqAABAOAAAEAAAACYAAAAIAAAA/////wAAAAA="/>
              </a:ext>
            </a:extLst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A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EgSAADQAgAAEAAAACYAAAAIAAAA/////w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AAAAADAqAADQAgAAEAAAACYAAAAIAAAA/////wAAAAA="/>
              </a:ext>
            </a:extLst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</p:sp>
      <p:sp>
        <p:nvSpPr>
          <p:cNvPr id="4" name="SlidePictur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BwAAOAQAACgjAABQGQAAEAAAACYAAAAIAAAA/////wAAAAA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uBoAAPglAAAINAAAEAAAACYAAAAIAAAA/////wAAAAA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cDUAAEgSAABAOAAAEAAAACYAAAAIAAAA/////wAAAAA="/>
              </a:ext>
            </a:extLst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</p:spPr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oFwAAcDUAADAqAABAOAAAEAAAACYAAAAIAAAA/////wAAAAA="/>
              </a:ext>
            </a:extLst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dBYI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AQAAAAAAAAA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dk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AYAAAAAAAAA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W0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34B62A-64FD-6140-B38C-9215F8C245C7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cE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8/Ta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349334-7AFD-6165-B38C-8C30DDC245D9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34ECFF-B1FD-611A-B38C-474FA2C2451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34DB75-3BFD-612D-B38C-CD7895C24598}" type="slidenum">
              <a:t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34A532-7CFD-6153-B38C-8A06EBC245D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34D612-5CFD-6120-B38C-AA7598C245FF}" type="slidenum"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bkM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96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tK2A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349C51-1FFD-616A-B38C-E93FD2C245BC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2Us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4r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34C03B-75FD-6136-B38C-83638EC245D6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+S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Y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xa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Y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34D26C-22FD-6124-B38C-D4719CC2458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34BFFB-B5FD-6149-B38C-431CF1C24516}" type="slidenum"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YAAAAAAAAA="/>
              </a:ext>
            </a:extLst>
          </p:cNvSpPr>
          <p:nvPr>
            <p:ph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EAAAACYAAAAIAAAAAYAAAAAAAAA="/>
              </a:ext>
            </a:extLst>
          </p:cNvSpPr>
          <p:nvPr>
            <p:ph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34D096-D8FD-6126-B38C-2E739EC2457B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348AE2-ACFD-617C-B38C-5A29C4C2450F}" type="slidenum">
              <a:t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Y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V5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EAAAACYAAAAIAAAAAYAAAAAAAAA="/>
              </a:ext>
            </a:extLst>
          </p:cNvSpPr>
          <p:nvPr>
            <p:ph idx="2"/>
          </p:nvPr>
        </p:nvSpPr>
        <p:spPr>
          <a:xfrm>
            <a:off x="45720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EAAAACYAAAAIAAAAgY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EAAAACYAAAAIAAAAAYAAAAAAAAA="/>
              </a:ext>
            </a:extLst>
          </p:cNvSpPr>
          <p:nvPr>
            <p:ph idx="4"/>
          </p:nvPr>
        </p:nvSpPr>
        <p:spPr>
          <a:xfrm>
            <a:off x="464693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34A516-58FD-6153-B38C-AE06EBC245FB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34A8E1-AFFD-615E-B38C-590BE6C2450C}" type="slidenum">
              <a:t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lu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Ct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349C7E-30FD-616A-B38C-C63FD2C24593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HUs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1MEE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34F9DD-93FD-610F-B38C-655AB7C24530}" type="slidenum">
              <a:t/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YY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34860F-41FD-6170-B38C-B725C8C245E2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sYuM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u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34DE3D-73FD-6128-B38C-857D90C245D0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RIdP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Y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5h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GUM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EAAAACYAAAAIAAAAAYAAAAAAAAA="/>
              </a:ext>
            </a:extLst>
          </p:cNvSpPr>
          <p:nvPr>
            <p:ph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1DSq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34BE95-DBFD-6148-B38C-2D1DF0C24578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yU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oZVF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3487D8-96FD-6171-B38C-6024C9C24535}" type="slidenum">
              <a:t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v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Y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Bk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Y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sz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EAAAACYAAAAIAAAAAYAAAAAAAAA="/>
              </a:ext>
            </a:extLst>
          </p:cNvSpPr>
          <p:nvPr>
            <p:ph idx="2"/>
          </p:nvPr>
        </p:nvSpPr>
        <p:spPr>
          <a:xfrm>
            <a:off x="1791970" y="5367020"/>
            <a:ext cx="5486400" cy="8051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RA6Y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34C85F-11FD-613E-B38C-E76B86C245B2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34AC88-C6FD-615A-B38C-300FE2C24565}" type="slidenum">
              <a:t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i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Ibc8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Da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/>
            <a:fld id="{1034EF59-17FD-6119-B38C-E14CA1C245B4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hos0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RKdW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1034DF19-57FD-6129-B38C-A17C91C245F4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mlDrawing" Target="../drawings/vmlDrawing3.vml"/><Relationship Id="rId3" Type="http://schemas.openxmlformats.org/officeDocument/2006/relationships/oleObject" Target="../embeddings/oleObject3.bin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Relationship Id="rId4" Type="http://schemas.openxmlformats.org/officeDocument/2006/relationships/image" Target="../media/image24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vmlDrawing" Target="../drawings/vmlDrawing1.vml"/><Relationship Id="rId5" Type="http://schemas.openxmlformats.org/officeDocument/2006/relationships/oleObject" Target="../embeddings/oleObject1.bin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e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vmlDrawing" Target="../drawings/vmlDrawing2.vml"/><Relationship Id="rId6" Type="http://schemas.openxmlformats.org/officeDocument/2006/relationships/oleObject" Target="../embeddings/oleObject2.bin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e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4BAAAGg0AAAg0AAAmFgAAEAAAACYAAAAIAAAAAAAAAAAAAAA=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pPr/>
            <a:r>
              <a:t>Raspberry Pi Cameras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wCAAA6BcAANAvAACwIgAAEAAAACYAAAAIAAAAAAAAAAAAAAA="/>
              </a:ext>
            </a:extLst>
          </p:cNvSpPr>
          <p:nvPr>
            <p:ph type="subTitle" idx="1"/>
          </p:nvPr>
        </p:nvSpPr>
        <p:spPr/>
        <p:txBody>
          <a:bodyPr/>
          <a:lstStyle/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Pi HQ Camera w/300x lens</a:t>
            </a:r>
          </a:p>
          <a:p>
            <a:pPr/>
            <a:r>
              <a:t>seaweed</a:t>
            </a:r>
          </a:p>
        </p:txBody>
      </p:sp>
      <p:graphicFrame>
        <p:nvGraphicFramePr>
          <p:cNvPr id="3" name="OLEObject1"/>
          <p:cNvGraphicFramePr>
            <a:extLst>
              <a:ext uri="smNativeData">
                <pr:smNativeData xmlns:pr="smNativeData" val="SMDATA_15_kiUKYRMAAAAlAAAAM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EAAAAjAAAABAAAAGQAAAAXAAAAFAAAAAAAAAAAAAAA/38AAP9/AAAAAAAACQAAAAQAAABMYXlvDAAAABAAAAAAAAAAAAAAAAAAAAAAAAAAHgAAAGgAAAAAAAAAAAAAAAAAAAAAAAAAAAAAABAnAAAQJwAAAAAAAAAAAAAAAAAAAAAAAAAAAAAAAAAAAAAAAAAAAAAUAAAAAAAAAMDA/wAAAAAAZAAAADIAAAAAAAAAZAAAAAAAAAB/f38AAAAAAB8AAABUAAAAu+DjBf///wEAAAAAAAAAAAAAAAAAAAAAAAAAAAAAAAAAAAAAAAAAAAAAAAJ/f38AgICAA8zMzADAwP8Af39/AAAAAAAAAAAAAAAAAP///wAAAAAAIQAAABgAAAAUAAAAzwIAAHYJAABwNQAAwSMAABAAAAAmAAAACAAAAP//////////"/>
              </a:ext>
            </a:extLst>
          </p:cNvGraphicFramePr>
          <p:nvPr/>
        </p:nvGraphicFramePr>
        <p:xfrm>
          <a:off x="456565" y="1537970"/>
          <a:ext cx="8230235" cy="4274185"/>
        </p:xfrm>
        <a:graphic>
          <a:graphicData uri="http://schemas.openxmlformats.org/presentationml/2006/ole">
            <p:oleObj spid="_x0000_s1027" name="Paint.Picture" r:id="rId3" imgW="12700" imgH="12700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BrwuQ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Pi HQ w/Silver 35mm F1.6</a:t>
            </a:r>
          </a:p>
          <a:p>
            <a:pPr/>
            <a:r>
              <a:t>CCTV C-Mount Lens</a:t>
            </a:r>
            <a:r>
              <a:rPr sz="1800"/>
              <a:t> (from Amazon $16.74)</a:t>
            </a:r>
            <a:endParaRPr sz="1800"/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qwkAAJgKAACVLgAAqi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722120"/>
            <a:ext cx="6000750" cy="45631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Pi HQ w/Silver 35mm F1.6</a:t>
            </a:r>
          </a:p>
          <a:p>
            <a:pPr/>
            <a:r>
              <a:t>CCTV C-Mount Lens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/QgAAMAJAABELwAA2C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61135" y="1584960"/>
            <a:ext cx="6222365" cy="4729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Pi HQ camera w/OWSOO Lens $50</a:t>
            </a:r>
          </a:p>
          <a:p>
            <a:pPr/>
            <a:r>
              <a:t>5-100mm CCTV Lens,CS F1.8 Lens</a:t>
            </a:r>
          </a:p>
        </p:txBody>
      </p:sp>
      <p:pic>
        <p:nvPicPr>
          <p:cNvPr id="3" name="Picture2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AkAAIwKAAAGLQAA9i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714500"/>
            <a:ext cx="5756910" cy="44564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C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Arducam UC-261</a:t>
            </a:r>
          </a:p>
          <a:p>
            <a:pPr/>
            <a:r>
              <a:t>5MP OV5647 $30 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0C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2AkAAHA1AACwJQ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/>
            <a:r>
              <a:t>no autofocus motor</a:t>
            </a:r>
          </a:p>
          <a:p>
            <a:pPr/>
            <a:r>
              <a:t>Fisheye CS Mount lens - can be changed out</a:t>
            </a:r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sQ4AAEIQAADRKgAAhSU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388235" y="2642870"/>
            <a:ext cx="4572000" cy="34563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2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dAgAADAAAABAAAAClWqVapVorQE3wrmK0kwV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CgAABUCAADKLgAAUwg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626860" y="338455"/>
            <a:ext cx="979170" cy="10147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Arducam M12 interchangable lenses, low distortion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jgIAAD4NAAAgHAAAgC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" y="2152650"/>
            <a:ext cx="4156710" cy="3943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BoAAFQKAACONQAA2CY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678940"/>
            <a:ext cx="4400550" cy="46355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sz="3600"/>
            </a:pPr>
            <a:r>
              <a:t>Arducam OV5647 120° mini-camera</a:t>
            </a:r>
          </a:p>
          <a:p>
            <a:pPr>
              <a:defRPr sz="2400"/>
            </a:pPr>
            <a:r>
              <a:t>for Pi Zero used in single strip reader $17</a:t>
            </a:r>
          </a:p>
        </p:txBody>
      </p:sp>
      <p:pic>
        <p:nvPicPr>
          <p:cNvPr id="3" name="Picture2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SQ0AANgJAACOFgAAHR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9635" y="1600200"/>
            <a:ext cx="1506855" cy="15068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ByAAANgJAADPKQAAoBM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5" y="1600200"/>
            <a:ext cx="1590040" cy="15900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3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DWYAACN2AAANmAAAI54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6589375" y="19204305"/>
            <a:ext cx="8128000" cy="65024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4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RAAABgVAADVJgAAGCc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654935" y="3429000"/>
            <a:ext cx="3657600" cy="2926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Rejected mini-cameras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2AkAAHA1AACwJQ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/>
            <a:r>
              <a:t>Arducam 160 deg OV5647 fish-eye</a:t>
            </a:r>
          </a:p>
          <a:p>
            <a:pPr/>
          </a:p>
          <a:p>
            <a:pPr/>
          </a:p>
          <a:p>
            <a:pPr/>
          </a:p>
          <a:p>
            <a:pPr/>
            <a:r>
              <a:t>Original cameras, sainsmart &amp; unistorm, not easily focused:</a:t>
            </a:r>
          </a:p>
          <a:p>
            <a:pPr/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hMAAIEOAAAiHQAAoR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45790" y="2357755"/>
            <a:ext cx="1590040" cy="11582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2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1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7BYAAHwaAABUIQAAoyQ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726180" y="4305300"/>
            <a:ext cx="1691640" cy="16503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3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yIAAAMaAAAdMAAAOiQ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653405" y="4228465"/>
            <a:ext cx="2167890" cy="1660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0C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sz="3600"/>
            </a:pPr>
            <a:r>
              <a:t>5MP Arducam Autofocus camera</a:t>
            </a:r>
          </a:p>
          <a:p>
            <a:pPr>
              <a:defRPr sz="3600"/>
            </a:pPr>
            <a:r>
              <a:t>used in 8-strip reader $15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0C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2AkAAHA1AACwJQ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/>
            <a:r>
              <a:t>Original was UC-420</a:t>
            </a:r>
          </a:p>
          <a:p>
            <a:pPr/>
            <a:r>
              <a:t>New version is UC-685</a:t>
            </a:r>
          </a:p>
          <a:p>
            <a:pPr lvl="1">
              <a:defRPr sz="1800"/>
            </a:pPr>
            <a:r>
              <a:t>will not ‘remember’ focus position, so need to set every time</a:t>
            </a:r>
          </a:p>
          <a:p>
            <a:pPr/>
            <a:r>
              <a:t>https://github.com/ArduCAM/RaspberryPi</a:t>
            </a:r>
          </a:p>
          <a:p>
            <a:pPr/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Qcj48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KwkAAOsUAAALGgAAhSU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90345" y="3400425"/>
            <a:ext cx="2743200" cy="2698750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5" name="OLEObject2"/>
          <p:cNvGraphicFramePr>
            <a:extLst>
              <a:ext uri="smNativeData">
                <pr:smNativeData xmlns:pr="smNativeData" val="SMDATA_15_kiUKYRMAAAAlAAAAM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EAAAAjAAAABAAAAGQAAAAXAAAAFAAAAAAAAAAAAAAA/38AAP9/AAAAAAAACQAAAAQAAABMYAEADAAAABAAAAAAAAAAAAAAAAAAAAAAAAAAHgAAAGgAAAAAAAAAAAAAAAAAAAAAAAAAAAAAABAnAAAQJwAAAAAAAAAAAAAAAAAAAAAAAAAAAAAAAAAAAAAAAAAAAAAUAAAAAAAAAMDA/wAAAAAAZAAAADIAAAAAAAAAZAAAAAAAAAB/f38AAAAAAB8AAABUAAAAu+DjBf///wEAAAAAAAAAAAAAAAAAAAAAAAAAAAAAAAAAAAAAAAAAAAAAAAJ/f38AgICAA8zMzADAwP8Af39/AAAAAAAAAAAAAAAAAP///wAAAAAAIQAAABgAAAAUAAAAVx0AABsXAADRKgAAhSUAABAAAAAmAAAACAAAAP//////////"/>
              </a:ext>
            </a:extLst>
          </p:cNvGraphicFramePr>
          <p:nvPr/>
        </p:nvGraphicFramePr>
        <p:xfrm>
          <a:off x="4769485" y="3756025"/>
          <a:ext cx="2190750" cy="2343150"/>
        </p:xfrm>
        <a:graphic>
          <a:graphicData uri="http://schemas.openxmlformats.org/presentationml/2006/ole">
            <p:oleObj spid="_x0000_s1029" name="Paint.Picture" r:id="rId5" imgW="12700" imgH="12700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Bv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Rejected 8-strip reader Cameras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2AkAAHA1AACwJQ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/>
            <a:r>
              <a:t>Arducam IMX477</a:t>
            </a:r>
          </a:p>
          <a:p>
            <a:pPr lvl="1"/>
            <a:r>
              <a:t>could not get to work</a:t>
            </a:r>
          </a:p>
          <a:p>
            <a:pPr/>
          </a:p>
          <a:p>
            <a:pPr/>
            <a:r>
              <a:t>Arducam UC-572 16MP MIPI</a:t>
            </a:r>
          </a:p>
          <a:p>
            <a:pPr lvl="1"/>
            <a:r>
              <a:t>could not get to work</a:t>
            </a:r>
          </a:p>
          <a:p>
            <a:pPr/>
          </a:p>
          <a:p>
            <a:pPr/>
            <a:r>
              <a:t>Arducam IMX219 8MP autofocus:</a:t>
            </a:r>
          </a:p>
          <a:p>
            <a:pPr>
              <a:defRPr sz="2000"/>
            </a:pPr>
            <a:r>
              <a:t>same as 5MP interface! Same quality.</a:t>
            </a:r>
          </a:p>
          <a:p>
            <a:pPr>
              <a:defRPr sz="2000"/>
            </a:pPr>
            <a:r>
              <a:t>Could be used, but more expensive ($55)</a:t>
            </a:r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GyEAABMJAAD3MQAAihI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1475105"/>
            <a:ext cx="2740660" cy="15386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2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3yIAAGwTAABCKwAAzxs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68645" y="3157220"/>
            <a:ext cx="1363345" cy="13633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3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BpOIK36wQDQEMhuFbyGPK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9iUAAFgeAABLLgAAFCU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170930" y="4932680"/>
            <a:ext cx="1354455" cy="10947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Arducam IMX219 8MP Autofocus</a:t>
            </a:r>
          </a:p>
          <a:p>
            <a:pPr>
              <a:defRPr sz="1800"/>
            </a:pPr>
            <a:r>
              <a:t>replacement for Pi V2 camera plug-in module, so total cost is $25 + $30 (V2 Cam)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2AkAAHA1AACwJQ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/>
            <a:r>
              <a:t>same quality as 5MP, but more pixels (extra pixels not needed with current algorithm).</a:t>
            </a:r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C/AQ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rw0AAFkQAABgKgAA8SU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224405" y="2657475"/>
            <a:ext cx="4664075" cy="35102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Pi HQ (High-Quality) Camera</a:t>
            </a:r>
          </a:p>
          <a:p>
            <a:pPr>
              <a:defRPr sz="2400"/>
            </a:pPr>
            <a:r>
              <a:t>$50 comes without lens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BhAGw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2AkAAHA1AACwJQ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sz="2800"/>
            </a:pPr>
            <a:r>
              <a:t>12.3MP max resolution, requires separate lens</a:t>
            </a:r>
          </a:p>
          <a:p>
            <a:pPr>
              <a:defRPr sz="2800"/>
            </a:pPr>
            <a:r>
              <a:t>Use C mount lens (adapters available)</a:t>
            </a:r>
          </a:p>
          <a:p>
            <a:pPr>
              <a:defRPr sz="2800"/>
            </a:pPr>
            <a:r>
              <a:t>1/10 image crop, good detail:</a:t>
            </a:r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DgYAAE4SAAAgHAAAXiU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2975610"/>
            <a:ext cx="3587750" cy="3098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2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hiMAALYTAAD8LgAAKSM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774690" y="3204210"/>
            <a:ext cx="1863090" cy="25114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Pi HQ Camera</a:t>
            </a:r>
          </a:p>
          <a:p>
            <a:pPr/>
            <a:r>
              <a:t>w/300X microscope lens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2AkAAHA1AACwJQ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/>
            <a:r>
              <a:t>Min: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Max:</a:t>
            </a:r>
          </a:p>
        </p:txBody>
      </p:sp>
      <p:pic>
        <p:nvPicPr>
          <p:cNvPr id="4" name="Picture2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Pg0AAKwIAAAGLQAA6Bc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409700"/>
            <a:ext cx="5166360" cy="24765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3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0gAAGk8AADnZAAAQEk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1830685" y="9820275"/>
            <a:ext cx="4572000" cy="20872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Pg0AAG4YAAAGLQAA8SY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3971290"/>
            <a:ext cx="5166360" cy="2359025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7" name="OLEObject1"/>
          <p:cNvGraphicFramePr>
            <a:extLst>
              <a:ext uri="smNativeData">
                <pr:smNativeData xmlns:pr="smNativeData" val="SMDATA_15_kiUKYRMAAAAlAAAAM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EAAAAjAAAABAAAAGQAAAAXAAAAFAAAAAAAAAAAAAAA/38AAP9/AAAAAAAACQAAAAQAAACYAAAADAAAABAAAAAAAAAAAAAAAAAAAAAAAAAAHgAAAGgAAAAAAAAAAAAAAAAAAAAAAAAAAAAAABAnAAAQJwAAAAAAAAAAAAAAAAAAAAAAAAAAAAAAAAAAAAAAAAAAAAAUAAAAAAAAAMDA/wAAAAAAZAAAADIAAAAAAAAAZAAAAAAAAAB/f38AAAAAAB8AAABUAAAAu+DjBf///wEAAAAAAAAAAAAAAAAAAAAAAAAAAAAAAAAAAAAAAAAAAAAAAAJ/f38AgICAA8zMzADAwP8Af39/AAAAAAAAAAAAAAAAAP///wAAAAAAIQAAABgAAAAUAAAA/y0AANYDAAAtNwAAXiYAABAAAAAmAAAACAAAAP//////////"/>
              </a:ext>
            </a:extLst>
          </p:cNvGraphicFramePr>
          <p:nvPr/>
        </p:nvGraphicFramePr>
        <p:xfrm>
          <a:off x="7477125" y="623570"/>
          <a:ext cx="1492250" cy="5613400"/>
        </p:xfrm>
        <a:graphic>
          <a:graphicData uri="http://schemas.openxmlformats.org/presentationml/2006/ole">
            <p:oleObj spid="_x0000_s1031" name="Paint.Picture" r:id="rId6" imgW="12700" imgH="12700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U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Pi HQ (High Quality) Camera</a:t>
            </a:r>
          </a:p>
          <a:p>
            <a:pPr/>
            <a:r>
              <a:t>with 300X microscope lens</a:t>
            </a:r>
            <a:r>
              <a:rPr sz="2400"/>
              <a:t> ($78)</a:t>
            </a:r>
            <a:endParaRPr sz="2400"/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U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2AkAAHA1AACwJQ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/>
            <a:r>
              <a:t>My 300x HQ had scan lines, might be bad camera or connection or settings</a:t>
            </a:r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val="SMDATA_15_kiU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CwwAAEgQAADvKQAAACc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957705" y="2646680"/>
            <a:ext cx="4859020" cy="36931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FU</cp:lastModifiedBy>
  <cp:revision>0</cp:revision>
  <dcterms:created xsi:type="dcterms:W3CDTF">2021-07-08T18:59:07Z</dcterms:created>
  <dcterms:modified xsi:type="dcterms:W3CDTF">2021-08-04T05:28:50Z</dcterms:modified>
</cp:coreProperties>
</file>